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1" r:id="rId6"/>
    <p:sldId id="262" r:id="rId7"/>
    <p:sldId id="263" r:id="rId8"/>
    <p:sldId id="264" r:id="rId9"/>
    <p:sldId id="265" r:id="rId1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fld id="{E648942C-A896-4011-A2AF-070826607034}" type="datetimeFigureOut">
              <a:rPr lang="it-IT" smtClean="0"/>
              <a:t>27/01/2012</a:t>
            </a:fld>
            <a:endParaRPr lang="it-IT"/>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it-IT"/>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fld id="{8EAB6536-CF09-4E03-BA09-F6D1CEC8A10A}"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8EAB6536-CF09-4E03-BA09-F6D1CEC8A10A}"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8EAB6536-CF09-4E03-BA09-F6D1CEC8A10A}"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8EAB6536-CF09-4E03-BA09-F6D1CEC8A10A}" type="slidenum">
              <a:rPr lang="it-IT" smtClean="0"/>
              <a:t>‹N›</a:t>
            </a:fld>
            <a:endParaRPr lang="it-IT"/>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8EAB6536-CF09-4E03-BA09-F6D1CEC8A10A}" type="slidenum">
              <a:rPr lang="it-IT" smtClean="0"/>
              <a:t>‹N›</a:t>
            </a:fld>
            <a:endParaRPr lang="it-IT"/>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8EAB6536-CF09-4E03-BA09-F6D1CEC8A10A}" type="slidenum">
              <a:rPr lang="it-IT" smtClean="0"/>
              <a:t>‹N›</a:t>
            </a:fld>
            <a:endParaRPr lang="it-IT"/>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8EAB6536-CF09-4E03-BA09-F6D1CEC8A10A}"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8EAB6536-CF09-4E03-BA09-F6D1CEC8A10A}" type="slidenum">
              <a:rPr lang="it-IT" smtClean="0"/>
              <a:t>‹N›</a:t>
            </a:fld>
            <a:endParaRPr lang="it-IT"/>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E648942C-A896-4011-A2AF-070826607034}" type="datetimeFigureOut">
              <a:rPr lang="it-IT" smtClean="0"/>
              <a:t>27/01/2012</a:t>
            </a:fld>
            <a:endParaRPr lang="it-IT"/>
          </a:p>
        </p:txBody>
      </p:sp>
      <p:sp>
        <p:nvSpPr>
          <p:cNvPr id="3" name="Segnaposto piè di pagina 2"/>
          <p:cNvSpPr>
            <a:spLocks noGrp="1"/>
          </p:cNvSpPr>
          <p:nvPr>
            <p:ph type="ftr" sz="quarter" idx="11"/>
          </p:nvPr>
        </p:nvSpPr>
        <p:spPr/>
        <p:txBody>
          <a:bodyPr/>
          <a:lstStyle>
            <a:extLst/>
          </a:lstStyle>
          <a:p>
            <a:endParaRPr lang="it-IT"/>
          </a:p>
        </p:txBody>
      </p:sp>
      <p:sp>
        <p:nvSpPr>
          <p:cNvPr id="4" name="Segnaposto numero diapositiva 3"/>
          <p:cNvSpPr>
            <a:spLocks noGrp="1"/>
          </p:cNvSpPr>
          <p:nvPr>
            <p:ph type="sldNum" sz="quarter" idx="12"/>
          </p:nvPr>
        </p:nvSpPr>
        <p:spPr/>
        <p:txBody>
          <a:bodyPr/>
          <a:lstStyle>
            <a:extLst/>
          </a:lstStyle>
          <a:p>
            <a:fld id="{8EAB6536-CF09-4E03-BA09-F6D1CEC8A10A}"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fld id="{E648942C-A896-4011-A2AF-070826607034}" type="datetimeFigureOut">
              <a:rPr lang="it-IT" smtClean="0"/>
              <a:t>27/01/2012</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8EAB6536-CF09-4E03-BA09-F6D1CEC8A10A}"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fld id="{E648942C-A896-4011-A2AF-070826607034}" type="datetimeFigureOut">
              <a:rPr lang="it-IT" smtClean="0"/>
              <a:t>27/01/2012</a:t>
            </a:fld>
            <a:endParaRPr lang="it-IT"/>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it-IT"/>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fld id="{8EAB6536-CF09-4E03-BA09-F6D1CEC8A10A}" type="slidenum">
              <a:rPr lang="it-IT" smtClean="0"/>
              <a:t>‹N›</a:t>
            </a:fld>
            <a:endParaRPr lang="it-IT"/>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48942C-A896-4011-A2AF-070826607034}" type="datetimeFigureOut">
              <a:rPr lang="it-IT" smtClean="0"/>
              <a:t>27/01/2012</a:t>
            </a:fld>
            <a:endParaRPr lang="it-IT"/>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it-IT"/>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EAB6536-CF09-4E03-BA09-F6D1CEC8A10A}"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286000" y="2690336"/>
            <a:ext cx="4572000" cy="3077766"/>
          </a:xfrm>
          <a:prstGeom prst="rect">
            <a:avLst/>
          </a:prstGeom>
        </p:spPr>
        <p:txBody>
          <a:bodyPr>
            <a:spAutoFit/>
          </a:bodyPr>
          <a:lstStyle/>
          <a:p>
            <a:pPr algn="ctr"/>
            <a:r>
              <a:rPr lang="it-IT" sz="2800" b="1" dirty="0"/>
              <a:t>LA </a:t>
            </a:r>
            <a:r>
              <a:rPr lang="it-IT" sz="2800" b="1" dirty="0" smtClean="0"/>
              <a:t>MATEMATICA</a:t>
            </a:r>
            <a:endParaRPr lang="it-IT" sz="2800" dirty="0"/>
          </a:p>
          <a:p>
            <a:pPr algn="ctr"/>
            <a:r>
              <a:rPr lang="it-IT" sz="2800" b="1" dirty="0" smtClean="0"/>
              <a:t>IN</a:t>
            </a:r>
            <a:r>
              <a:rPr lang="it-IT" sz="2800" dirty="0"/>
              <a:t> </a:t>
            </a:r>
          </a:p>
          <a:p>
            <a:pPr algn="ctr"/>
            <a:r>
              <a:rPr lang="it-IT" sz="2800" b="1" dirty="0"/>
              <a:t>MARIA </a:t>
            </a:r>
            <a:r>
              <a:rPr lang="it-IT" sz="2800" b="1" dirty="0" smtClean="0"/>
              <a:t>MONTESSORI</a:t>
            </a:r>
          </a:p>
          <a:p>
            <a:pPr algn="ctr"/>
            <a:r>
              <a:rPr lang="it-IT" b="1" dirty="0"/>
              <a:t>MATHEMATICS</a:t>
            </a:r>
            <a:br>
              <a:rPr lang="it-IT" b="1" dirty="0"/>
            </a:br>
            <a:r>
              <a:rPr lang="it-IT" b="1" dirty="0"/>
              <a:t>IN</a:t>
            </a:r>
            <a:br>
              <a:rPr lang="it-IT" b="1" dirty="0"/>
            </a:br>
            <a:r>
              <a:rPr lang="it-IT" b="1" dirty="0"/>
              <a:t>MARIA MONTESSORI</a:t>
            </a:r>
            <a:r>
              <a:rPr lang="it-IT" dirty="0"/>
              <a:t/>
            </a:r>
            <a:br>
              <a:rPr lang="it-IT" dirty="0"/>
            </a:br>
            <a:r>
              <a:rPr lang="it-IT" sz="1400" dirty="0"/>
              <a:t/>
            </a:r>
            <a:br>
              <a:rPr lang="it-IT" sz="1400" dirty="0"/>
            </a:br>
            <a:r>
              <a:rPr lang="it-IT" sz="1400" b="1" dirty="0"/>
              <a:t>SCHOOL LEONARDO DA VINCI</a:t>
            </a:r>
            <a:br>
              <a:rPr lang="it-IT" sz="1400" b="1" dirty="0"/>
            </a:br>
            <a:r>
              <a:rPr lang="it-IT" sz="1400" b="1" dirty="0"/>
              <a:t>TRAPANI - INS. Francesca </a:t>
            </a:r>
            <a:r>
              <a:rPr lang="it-IT" sz="1400" b="1" dirty="0" err="1"/>
              <a:t>Minaudo</a:t>
            </a:r>
            <a:endParaRPr lang="it-IT" sz="1400" b="1" dirty="0"/>
          </a:p>
          <a:p>
            <a:pPr algn="ctr"/>
            <a:endParaRPr lang="it-IT" sz="1400" b="1" dirty="0"/>
          </a:p>
        </p:txBody>
      </p:sp>
    </p:spTree>
    <p:extLst>
      <p:ext uri="{BB962C8B-B14F-4D97-AF65-F5344CB8AC3E}">
        <p14:creationId xmlns:p14="http://schemas.microsoft.com/office/powerpoint/2010/main" val="4133348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43809" y="3890665"/>
            <a:ext cx="3528392" cy="2346647"/>
          </a:xfrm>
        </p:spPr>
      </p:pic>
      <p:sp>
        <p:nvSpPr>
          <p:cNvPr id="2" name="Titolo 1"/>
          <p:cNvSpPr>
            <a:spLocks noGrp="1"/>
          </p:cNvSpPr>
          <p:nvPr>
            <p:ph type="title"/>
          </p:nvPr>
        </p:nvSpPr>
        <p:spPr>
          <a:xfrm>
            <a:off x="539552" y="332656"/>
            <a:ext cx="8229600" cy="720080"/>
          </a:xfrm>
        </p:spPr>
        <p:txBody>
          <a:bodyPr>
            <a:noAutofit/>
          </a:bodyPr>
          <a:lstStyle/>
          <a:p>
            <a:r>
              <a:rPr lang="it-IT" sz="1600" b="1" dirty="0" smtClean="0"/>
              <a:t/>
            </a:r>
            <a:br>
              <a:rPr lang="it-IT" sz="1600" b="1" dirty="0" smtClean="0"/>
            </a:br>
            <a:r>
              <a:rPr lang="it-IT" sz="1600" dirty="0"/>
              <a:t/>
            </a:r>
            <a:br>
              <a:rPr lang="it-IT" sz="1600" dirty="0"/>
            </a:br>
            <a:r>
              <a:rPr lang="it-IT" sz="1600" dirty="0" smtClean="0"/>
              <a:t/>
            </a:r>
            <a:br>
              <a:rPr lang="it-IT" sz="1600" dirty="0" smtClean="0"/>
            </a:br>
            <a:r>
              <a:rPr lang="it-IT" sz="1600" dirty="0"/>
              <a:t/>
            </a:r>
            <a:br>
              <a:rPr lang="it-IT" sz="1600" dirty="0"/>
            </a:br>
            <a:r>
              <a:rPr lang="it-IT" sz="1600" dirty="0" smtClean="0"/>
              <a:t>“ ……..</a:t>
            </a:r>
            <a:r>
              <a:rPr lang="it-IT" sz="1600" u="sng" dirty="0" smtClean="0"/>
              <a:t>I bambini sono dei messaggi viventi inviati speciali in un mondo che non vedremo”.</a:t>
            </a:r>
            <a:br>
              <a:rPr lang="it-IT" sz="1600" u="sng" dirty="0" smtClean="0"/>
            </a:br>
            <a:r>
              <a:rPr lang="it-IT" sz="1600" dirty="0" smtClean="0"/>
              <a:t>In questa frase che la Dott.ssa Maria Montessori disse in una delle tante conferenze che Ella teneva, sono racchiuse tutte le perplessità e le speranze che ogni educatore si dovrebbe chiedere nel momento in cui viene a contatto con il mondo dei bambini.</a:t>
            </a:r>
            <a:br>
              <a:rPr lang="it-IT" sz="1600" dirty="0" smtClean="0"/>
            </a:br>
            <a:r>
              <a:rPr lang="it-IT" sz="1600" dirty="0" smtClean="0"/>
              <a:t/>
            </a:r>
            <a:br>
              <a:rPr lang="it-IT" sz="1600" dirty="0" smtClean="0"/>
            </a:br>
            <a:endParaRPr lang="it-IT" sz="1600" dirty="0"/>
          </a:p>
        </p:txBody>
      </p:sp>
      <p:sp>
        <p:nvSpPr>
          <p:cNvPr id="13" name="Rettangolo 12"/>
          <p:cNvSpPr/>
          <p:nvPr/>
        </p:nvSpPr>
        <p:spPr>
          <a:xfrm>
            <a:off x="539552" y="2136339"/>
            <a:ext cx="8424936" cy="1754326"/>
          </a:xfrm>
          <a:prstGeom prst="rect">
            <a:avLst/>
          </a:prstGeom>
        </p:spPr>
        <p:txBody>
          <a:bodyPr wrap="square">
            <a:spAutoFit/>
          </a:bodyPr>
          <a:lstStyle/>
          <a:p>
            <a:r>
              <a:rPr lang="en-US" dirty="0"/>
              <a:t>Children are the living messages sent in a special world that we will not see.</a:t>
            </a:r>
            <a:br>
              <a:rPr lang="en-US" dirty="0"/>
            </a:br>
            <a:r>
              <a:rPr lang="en-US" dirty="0"/>
              <a:t>In this </a:t>
            </a:r>
            <a:r>
              <a:rPr lang="en-US" dirty="0" smtClean="0"/>
              <a:t>sentence </a:t>
            </a:r>
            <a:r>
              <a:rPr lang="en-US" dirty="0"/>
              <a:t>that Dr. Maria Montessori said in one of the many conferences that she kept, are contained all the doubts and hopes that every educator should ask when it comes into contact with the world of children.</a:t>
            </a:r>
            <a:endParaRPr lang="en-US" dirty="0">
              <a:effectLst/>
            </a:endParaRPr>
          </a:p>
        </p:txBody>
      </p:sp>
    </p:spTree>
    <p:extLst>
      <p:ext uri="{BB962C8B-B14F-4D97-AF65-F5344CB8AC3E}">
        <p14:creationId xmlns:p14="http://schemas.microsoft.com/office/powerpoint/2010/main" val="2846022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71452" y="2019228"/>
            <a:ext cx="4601095" cy="3449782"/>
          </a:xfrm>
        </p:spPr>
      </p:pic>
      <p:sp>
        <p:nvSpPr>
          <p:cNvPr id="2" name="Titolo 1"/>
          <p:cNvSpPr>
            <a:spLocks noGrp="1"/>
          </p:cNvSpPr>
          <p:nvPr>
            <p:ph type="title"/>
          </p:nvPr>
        </p:nvSpPr>
        <p:spPr>
          <a:xfrm>
            <a:off x="457200" y="274638"/>
            <a:ext cx="8229600" cy="1426170"/>
          </a:xfrm>
        </p:spPr>
        <p:txBody>
          <a:bodyPr>
            <a:noAutofit/>
          </a:bodyPr>
          <a:lstStyle/>
          <a:p>
            <a:r>
              <a:rPr lang="it-IT" sz="1400" dirty="0"/>
              <a:t>Chi è il bambino? Un essere da “ammaestrare” o da far crescere guidandolo nella costruzione delle sue potenzialità, creandogli un ambiente adatto alla sua crescita?</a:t>
            </a:r>
            <a:br>
              <a:rPr lang="it-IT" sz="1400" dirty="0"/>
            </a:br>
            <a:r>
              <a:rPr lang="it-IT" sz="1400" b="1" dirty="0"/>
              <a:t>“Non è il bambino che si deve adattare all’ambiente, ma è l’ambiente che deve dare spazio alla sua crescita</a:t>
            </a:r>
            <a:r>
              <a:rPr lang="it-IT" sz="1400" b="1" dirty="0" smtClean="0"/>
              <a:t>”.</a:t>
            </a:r>
            <a:r>
              <a:rPr lang="it-IT" sz="1400" dirty="0"/>
              <a:t/>
            </a:r>
            <a:br>
              <a:rPr lang="it-IT" sz="1400" dirty="0"/>
            </a:br>
            <a:r>
              <a:rPr lang="en-US" sz="1400" dirty="0">
                <a:effectLst/>
              </a:rPr>
              <a:t>Who is the child? A being taught or by guiding the growth in the construction of its potential, creating an environment suitable to its growth? "It is the child who must adapt to the environment, but it is the environment that must give way to its growth."</a:t>
            </a:r>
            <a:br>
              <a:rPr lang="en-US" sz="1400" dirty="0">
                <a:effectLst/>
              </a:rPr>
            </a:br>
            <a:endParaRPr lang="it-IT" sz="1400" dirty="0"/>
          </a:p>
        </p:txBody>
      </p:sp>
    </p:spTree>
    <p:extLst>
      <p:ext uri="{BB962C8B-B14F-4D97-AF65-F5344CB8AC3E}">
        <p14:creationId xmlns:p14="http://schemas.microsoft.com/office/powerpoint/2010/main" val="3757455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11760" y="3068960"/>
            <a:ext cx="4173203" cy="2736304"/>
          </a:xfrm>
        </p:spPr>
      </p:pic>
      <p:sp>
        <p:nvSpPr>
          <p:cNvPr id="2" name="Titolo 1"/>
          <p:cNvSpPr>
            <a:spLocks noGrp="1"/>
          </p:cNvSpPr>
          <p:nvPr>
            <p:ph type="title"/>
          </p:nvPr>
        </p:nvSpPr>
        <p:spPr>
          <a:xfrm>
            <a:off x="457200" y="764704"/>
            <a:ext cx="8229600" cy="1152128"/>
          </a:xfrm>
        </p:spPr>
        <p:txBody>
          <a:bodyPr>
            <a:noAutofit/>
          </a:bodyPr>
          <a:lstStyle/>
          <a:p>
            <a:r>
              <a:rPr lang="it-IT" sz="1400" dirty="0"/>
              <a:t>Con Maria Montessori ideatrice e fautrice della Pedagogia Scientifica, vi è una introduzione della funzione secolarizzante cognitiva basata sulla scientificità; condanna ogni forma di </a:t>
            </a:r>
            <a:r>
              <a:rPr lang="it-IT" sz="1400" dirty="0" err="1"/>
              <a:t>adultismo</a:t>
            </a:r>
            <a:r>
              <a:rPr lang="it-IT" sz="1400" dirty="0"/>
              <a:t> e valorizza l’autodisciplina.</a:t>
            </a:r>
            <a:br>
              <a:rPr lang="it-IT" sz="1400" dirty="0"/>
            </a:br>
            <a:r>
              <a:rPr lang="it-IT" sz="1400" b="1" dirty="0"/>
              <a:t>“Solo organizzando l’ambiente scolastico in funzione del bambino con arredamento apposito e materiale didattico adatto a sviluppare i sensi e l’intelletto, il bambino si autodisciplina e sviluppa le sue potenzialità”.</a:t>
            </a:r>
            <a:r>
              <a:rPr lang="it-IT" sz="1400" dirty="0"/>
              <a:t/>
            </a:r>
            <a:br>
              <a:rPr lang="it-IT" sz="1400" dirty="0"/>
            </a:br>
            <a:r>
              <a:rPr lang="en-US" sz="1400" dirty="0">
                <a:effectLst/>
              </a:rPr>
              <a:t>With Maria Montessori creator and advocate of Educational Studies, there is an introduction of the function of secularization based cognitive science, condemns all forms of adult and enhances self-discipline. "Only by organizing the school environment as a function of the child with appropriate furniture and teaching materials suited to developing the senses and the intellect, the child develops self-discipline and its potential. "</a:t>
            </a:r>
            <a:br>
              <a:rPr lang="en-US" sz="1400" dirty="0">
                <a:effectLst/>
              </a:rPr>
            </a:br>
            <a:endParaRPr lang="it-IT" sz="1400" dirty="0"/>
          </a:p>
        </p:txBody>
      </p:sp>
    </p:spTree>
    <p:extLst>
      <p:ext uri="{BB962C8B-B14F-4D97-AF65-F5344CB8AC3E}">
        <p14:creationId xmlns:p14="http://schemas.microsoft.com/office/powerpoint/2010/main" val="3329516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title"/>
          </p:nvPr>
        </p:nvSpPr>
        <p:spPr>
          <a:solidFill>
            <a:schemeClr val="bg1"/>
          </a:solidFill>
          <a:ln>
            <a:solidFill>
              <a:schemeClr val="bg1"/>
            </a:solidFill>
          </a:ln>
        </p:spPr>
        <p:txBody>
          <a:bodyPr>
            <a:noAutofit/>
          </a:bodyPr>
          <a:lstStyle/>
          <a:p>
            <a:pPr algn="ctr"/>
            <a:r>
              <a:rPr lang="it-IT" sz="1400" dirty="0" smtClean="0"/>
              <a:t>BLOCCO DEGLI INCASTRI</a:t>
            </a:r>
            <a:br>
              <a:rPr lang="it-IT" sz="1400" dirty="0" smtClean="0"/>
            </a:br>
            <a:r>
              <a:rPr lang="it-IT" sz="1400" dirty="0" smtClean="0"/>
              <a:t/>
            </a:r>
            <a:br>
              <a:rPr lang="it-IT" sz="1400" dirty="0" smtClean="0"/>
            </a:br>
            <a:r>
              <a:rPr lang="it-IT" sz="1400" dirty="0">
                <a:effectLst/>
              </a:rPr>
              <a:t>BLOCK OF JOINTS</a:t>
            </a:r>
            <a:br>
              <a:rPr lang="it-IT" sz="1400" dirty="0">
                <a:effectLst/>
              </a:rPr>
            </a:br>
            <a:r>
              <a:rPr lang="it-IT" sz="1400" dirty="0" smtClean="0"/>
              <a:t/>
            </a:r>
            <a:br>
              <a:rPr lang="it-IT" sz="1400" dirty="0" smtClean="0"/>
            </a:br>
            <a:endParaRPr lang="it-IT" sz="1400" dirty="0"/>
          </a:p>
        </p:txBody>
      </p:sp>
      <p:sp>
        <p:nvSpPr>
          <p:cNvPr id="11" name="Segnaposto testo 10"/>
          <p:cNvSpPr>
            <a:spLocks noGrp="1"/>
          </p:cNvSpPr>
          <p:nvPr>
            <p:ph type="body" idx="1"/>
          </p:nvPr>
        </p:nvSpPr>
        <p:spPr/>
        <p:txBody>
          <a:bodyPr>
            <a:normAutofit/>
          </a:bodyPr>
          <a:lstStyle/>
          <a:p>
            <a:pPr algn="ctr"/>
            <a:r>
              <a:rPr lang="it-IT" sz="1400" dirty="0"/>
              <a:t>EDUCAZIONE DELL’OCCHIO ALLE DIMENSIONI</a:t>
            </a:r>
            <a:br>
              <a:rPr lang="it-IT" sz="1400" dirty="0"/>
            </a:br>
            <a:r>
              <a:rPr lang="it-IT" sz="1400" dirty="0"/>
              <a:t>GRANDE - PICCOLO</a:t>
            </a:r>
          </a:p>
        </p:txBody>
      </p:sp>
      <p:sp>
        <p:nvSpPr>
          <p:cNvPr id="12" name="Segnaposto testo 11"/>
          <p:cNvSpPr>
            <a:spLocks noGrp="1"/>
          </p:cNvSpPr>
          <p:nvPr>
            <p:ph type="body" sz="half" idx="3"/>
          </p:nvPr>
        </p:nvSpPr>
        <p:spPr/>
        <p:txBody>
          <a:bodyPr>
            <a:normAutofit/>
          </a:bodyPr>
          <a:lstStyle/>
          <a:p>
            <a:pPr algn="ctr"/>
            <a:r>
              <a:rPr lang="en-US" sz="1400" dirty="0"/>
              <a:t>EDUCATION OF THE EYE TO THE SIZE</a:t>
            </a:r>
            <a:br>
              <a:rPr lang="en-US" sz="1400" dirty="0"/>
            </a:br>
            <a:r>
              <a:rPr lang="en-US" sz="1400" dirty="0"/>
              <a:t>BIG - SMALL</a:t>
            </a:r>
          </a:p>
          <a:p>
            <a:endParaRPr lang="it-IT" sz="1400" dirty="0"/>
          </a:p>
        </p:txBody>
      </p:sp>
      <p:pic>
        <p:nvPicPr>
          <p:cNvPr id="7" name="Segnaposto contenuto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57301" y="1900512"/>
            <a:ext cx="4039985" cy="3029989"/>
          </a:xfrm>
        </p:spPr>
      </p:pic>
      <p:pic>
        <p:nvPicPr>
          <p:cNvPr id="10" name="Segnaposto contenuto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645920" y="1900512"/>
            <a:ext cx="4039985" cy="3029989"/>
          </a:xfrm>
        </p:spPr>
      </p:pic>
    </p:spTree>
    <p:extLst>
      <p:ext uri="{BB962C8B-B14F-4D97-AF65-F5344CB8AC3E}">
        <p14:creationId xmlns:p14="http://schemas.microsoft.com/office/powerpoint/2010/main" val="320884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pPr algn="ctr"/>
            <a:r>
              <a:rPr lang="it-IT" sz="1400" dirty="0" smtClean="0"/>
              <a:t>E’ IL MATERIALE CHE GUIDA IL BAMBINO</a:t>
            </a:r>
            <a:br>
              <a:rPr lang="it-IT" sz="1400" dirty="0" smtClean="0"/>
            </a:br>
            <a:r>
              <a:rPr lang="it-IT" sz="1400" dirty="0" smtClean="0"/>
              <a:t/>
            </a:r>
            <a:br>
              <a:rPr lang="it-IT" sz="1400" dirty="0" smtClean="0"/>
            </a:br>
            <a:r>
              <a:rPr lang="it-IT" sz="1400" dirty="0" smtClean="0"/>
              <a:t>IS </a:t>
            </a:r>
            <a:r>
              <a:rPr lang="en-US" sz="1400" dirty="0" smtClean="0">
                <a:effectLst/>
              </a:rPr>
              <a:t>THE </a:t>
            </a:r>
            <a:r>
              <a:rPr lang="en-US" sz="1400" dirty="0">
                <a:effectLst/>
              </a:rPr>
              <a:t>MATERIAL THAT GUIDE </a:t>
            </a:r>
            <a:r>
              <a:rPr lang="en-US" sz="1400" dirty="0" smtClean="0">
                <a:effectLst/>
              </a:rPr>
              <a:t>THE </a:t>
            </a:r>
            <a:r>
              <a:rPr lang="en-US" sz="1400" dirty="0">
                <a:effectLst/>
              </a:rPr>
              <a:t>CHILD</a:t>
            </a:r>
            <a:br>
              <a:rPr lang="en-US" sz="1400" dirty="0">
                <a:effectLst/>
              </a:rPr>
            </a:br>
            <a:endParaRPr lang="it-IT" sz="1400" dirty="0"/>
          </a:p>
        </p:txBody>
      </p:sp>
      <p:sp>
        <p:nvSpPr>
          <p:cNvPr id="7" name="Segnaposto testo 6"/>
          <p:cNvSpPr>
            <a:spLocks noGrp="1"/>
          </p:cNvSpPr>
          <p:nvPr>
            <p:ph type="body" idx="1"/>
          </p:nvPr>
        </p:nvSpPr>
        <p:spPr/>
        <p:txBody>
          <a:bodyPr>
            <a:normAutofit/>
          </a:bodyPr>
          <a:lstStyle/>
          <a:p>
            <a:pPr algn="ctr"/>
            <a:r>
              <a:rPr lang="it-IT" sz="1400" dirty="0"/>
              <a:t>GROSSO - FINO</a:t>
            </a:r>
          </a:p>
        </p:txBody>
      </p:sp>
      <p:sp>
        <p:nvSpPr>
          <p:cNvPr id="8" name="Segnaposto testo 7"/>
          <p:cNvSpPr>
            <a:spLocks noGrp="1"/>
          </p:cNvSpPr>
          <p:nvPr>
            <p:ph type="body" sz="half" idx="3"/>
          </p:nvPr>
        </p:nvSpPr>
        <p:spPr/>
        <p:txBody>
          <a:bodyPr>
            <a:normAutofit/>
          </a:bodyPr>
          <a:lstStyle/>
          <a:p>
            <a:pPr algn="ctr"/>
            <a:r>
              <a:rPr lang="it-IT" sz="1400" dirty="0" smtClean="0"/>
              <a:t>BIG </a:t>
            </a:r>
            <a:r>
              <a:rPr lang="it-IT" sz="1400" dirty="0"/>
              <a:t>- TILL</a:t>
            </a:r>
            <a:endParaRPr lang="it-IT" sz="1400" dirty="0">
              <a:effectLst/>
            </a:endParaRPr>
          </a:p>
        </p:txBody>
      </p:sp>
      <p:pic>
        <p:nvPicPr>
          <p:cNvPr id="11" name="Segnaposto contenuto 10"/>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57200" y="1900436"/>
            <a:ext cx="4040188" cy="3030141"/>
          </a:xfrm>
        </p:spPr>
      </p:pic>
      <p:pic>
        <p:nvPicPr>
          <p:cNvPr id="12" name="Segnaposto contenuto 11"/>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645025" y="1899841"/>
            <a:ext cx="4041775" cy="3031331"/>
          </a:xfrm>
        </p:spPr>
      </p:pic>
    </p:spTree>
    <p:extLst>
      <p:ext uri="{BB962C8B-B14F-4D97-AF65-F5344CB8AC3E}">
        <p14:creationId xmlns:p14="http://schemas.microsoft.com/office/powerpoint/2010/main" val="140902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pPr algn="ctr"/>
            <a:r>
              <a:rPr lang="it-IT" sz="1400" dirty="0" smtClean="0"/>
              <a:t>L’ESERCIZIO DELLA MANO ABITUA IL BAMBINO ALL’AUTOCORREZIONE</a:t>
            </a:r>
            <a:br>
              <a:rPr lang="it-IT" sz="1400" dirty="0" smtClean="0"/>
            </a:br>
            <a:r>
              <a:rPr lang="it-IT" sz="1400" dirty="0"/>
              <a:t/>
            </a:r>
            <a:br>
              <a:rPr lang="it-IT" sz="1400" dirty="0"/>
            </a:br>
            <a:r>
              <a:rPr lang="en-US" sz="1400" dirty="0">
                <a:effectLst/>
              </a:rPr>
              <a:t>THE PURSUIT OF HAND </a:t>
            </a:r>
            <a:r>
              <a:rPr lang="en-US" sz="1400" dirty="0" smtClean="0">
                <a:effectLst/>
              </a:rPr>
              <a:t>ACCUSTOM THE CHILD SELF-CORRECTION</a:t>
            </a:r>
            <a:r>
              <a:rPr lang="en-US" sz="1600" dirty="0">
                <a:effectLst/>
              </a:rPr>
              <a:t/>
            </a:r>
            <a:br>
              <a:rPr lang="en-US" sz="1600" dirty="0">
                <a:effectLst/>
              </a:rPr>
            </a:br>
            <a:endParaRPr lang="it-IT" sz="1600" dirty="0"/>
          </a:p>
        </p:txBody>
      </p:sp>
      <p:sp>
        <p:nvSpPr>
          <p:cNvPr id="13" name="Segnaposto testo 12"/>
          <p:cNvSpPr>
            <a:spLocks noGrp="1"/>
          </p:cNvSpPr>
          <p:nvPr>
            <p:ph type="body" idx="1"/>
          </p:nvPr>
        </p:nvSpPr>
        <p:spPr/>
        <p:txBody>
          <a:bodyPr>
            <a:normAutofit/>
          </a:bodyPr>
          <a:lstStyle/>
          <a:p>
            <a:pPr algn="ctr"/>
            <a:r>
              <a:rPr lang="it-IT" sz="1400" dirty="0" smtClean="0"/>
              <a:t>IL BAMBINO ESTRAE I BLOCCHI DAGLI INCASTRI</a:t>
            </a:r>
            <a:endParaRPr lang="it-IT" sz="1400" dirty="0"/>
          </a:p>
        </p:txBody>
      </p:sp>
      <p:sp>
        <p:nvSpPr>
          <p:cNvPr id="14" name="Segnaposto testo 13"/>
          <p:cNvSpPr>
            <a:spLocks noGrp="1"/>
          </p:cNvSpPr>
          <p:nvPr>
            <p:ph type="body" sz="half" idx="3"/>
          </p:nvPr>
        </p:nvSpPr>
        <p:spPr/>
        <p:txBody>
          <a:bodyPr>
            <a:normAutofit/>
          </a:bodyPr>
          <a:lstStyle/>
          <a:p>
            <a:pPr algn="ctr"/>
            <a:r>
              <a:rPr lang="en-US" sz="1400" dirty="0" smtClean="0"/>
              <a:t>EXTRACTS BLOCKS </a:t>
            </a:r>
            <a:r>
              <a:rPr lang="en-US" sz="1400" dirty="0"/>
              <a:t>FROM THE CHILD JOINTS</a:t>
            </a:r>
          </a:p>
          <a:p>
            <a:endParaRPr lang="it-IT" sz="1400" dirty="0"/>
          </a:p>
        </p:txBody>
      </p:sp>
      <p:pic>
        <p:nvPicPr>
          <p:cNvPr id="7" name="Segnaposto contenuto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57301" y="1900512"/>
            <a:ext cx="4039985" cy="3029989"/>
          </a:xfrm>
        </p:spPr>
      </p:pic>
      <p:pic>
        <p:nvPicPr>
          <p:cNvPr id="12" name="Segnaposto contenuto 11"/>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645920" y="1900512"/>
            <a:ext cx="4039985" cy="3029989"/>
          </a:xfrm>
        </p:spPr>
      </p:pic>
    </p:spTree>
    <p:extLst>
      <p:ext uri="{BB962C8B-B14F-4D97-AF65-F5344CB8AC3E}">
        <p14:creationId xmlns:p14="http://schemas.microsoft.com/office/powerpoint/2010/main" val="2851851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1400" dirty="0" smtClean="0"/>
              <a:t>I BLOCCHI DEGLI INCASTRI ABITUANO </a:t>
            </a:r>
            <a:r>
              <a:rPr lang="it-IT" sz="1400" dirty="0" smtClean="0"/>
              <a:t>I BAMBINI AD ALLENARE L’OCCHIO ALLE </a:t>
            </a:r>
            <a:r>
              <a:rPr lang="it-IT" sz="1400" dirty="0" smtClean="0"/>
              <a:t>DIMENSIONI</a:t>
            </a:r>
            <a:br>
              <a:rPr lang="it-IT" sz="1400" dirty="0" smtClean="0"/>
            </a:br>
            <a:r>
              <a:rPr lang="it-IT" sz="1400" dirty="0"/>
              <a:t/>
            </a:r>
            <a:br>
              <a:rPr lang="it-IT" sz="1400" dirty="0"/>
            </a:br>
            <a:r>
              <a:rPr lang="en-US" sz="1400" dirty="0">
                <a:effectLst/>
              </a:rPr>
              <a:t>JOINTS OF THE BLOCKS TO TRAIN </a:t>
            </a:r>
            <a:r>
              <a:rPr lang="en-US" sz="1400" dirty="0" smtClean="0">
                <a:effectLst/>
              </a:rPr>
              <a:t>TEACHING CHILDREN EYE </a:t>
            </a:r>
            <a:r>
              <a:rPr lang="en-US" sz="1400" dirty="0">
                <a:effectLst/>
              </a:rPr>
              <a:t>SIZE</a:t>
            </a:r>
            <a:br>
              <a:rPr lang="en-US" sz="1400" dirty="0">
                <a:effectLst/>
              </a:rPr>
            </a:br>
            <a:endParaRPr lang="it-IT" sz="1400" dirty="0"/>
          </a:p>
        </p:txBody>
      </p:sp>
      <p:sp>
        <p:nvSpPr>
          <p:cNvPr id="3" name="Segnaposto testo 2"/>
          <p:cNvSpPr>
            <a:spLocks noGrp="1"/>
          </p:cNvSpPr>
          <p:nvPr>
            <p:ph type="body" idx="1"/>
          </p:nvPr>
        </p:nvSpPr>
        <p:spPr/>
        <p:txBody>
          <a:bodyPr>
            <a:normAutofit/>
          </a:bodyPr>
          <a:lstStyle/>
          <a:p>
            <a:r>
              <a:rPr lang="it-IT" sz="1400" dirty="0" smtClean="0"/>
              <a:t>I BAMBINI ESPLORANO, MANIPOLANO ED INTERIORIZZANO LE VARIE DIMENSIONI</a:t>
            </a:r>
            <a:endParaRPr lang="it-IT" sz="1400" dirty="0"/>
          </a:p>
        </p:txBody>
      </p:sp>
      <p:sp>
        <p:nvSpPr>
          <p:cNvPr id="4" name="Segnaposto testo 3"/>
          <p:cNvSpPr>
            <a:spLocks noGrp="1"/>
          </p:cNvSpPr>
          <p:nvPr>
            <p:ph type="body" sz="half" idx="3"/>
          </p:nvPr>
        </p:nvSpPr>
        <p:spPr/>
        <p:txBody>
          <a:bodyPr>
            <a:normAutofit/>
          </a:bodyPr>
          <a:lstStyle/>
          <a:p>
            <a:r>
              <a:rPr lang="en-US" sz="1400" dirty="0"/>
              <a:t>The children explore, manipulate and internalize the </a:t>
            </a:r>
            <a:r>
              <a:rPr lang="en-US" sz="1400" dirty="0" smtClean="0"/>
              <a:t>various sizes</a:t>
            </a:r>
            <a:endParaRPr lang="en-US" sz="1400" dirty="0">
              <a:effectLst/>
            </a:endParaRPr>
          </a:p>
        </p:txBody>
      </p:sp>
      <p:pic>
        <p:nvPicPr>
          <p:cNvPr id="7" name="Segnaposto contenuto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57200" y="1900436"/>
            <a:ext cx="4040188" cy="3030141"/>
          </a:xfrm>
        </p:spPr>
      </p:pic>
      <p:pic>
        <p:nvPicPr>
          <p:cNvPr id="10" name="Segnaposto contenuto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645025" y="1899841"/>
            <a:ext cx="4041775" cy="3031331"/>
          </a:xfrm>
        </p:spPr>
      </p:pic>
    </p:spTree>
    <p:extLst>
      <p:ext uri="{BB962C8B-B14F-4D97-AF65-F5344CB8AC3E}">
        <p14:creationId xmlns:p14="http://schemas.microsoft.com/office/powerpoint/2010/main" val="3814189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pPr algn="ctr"/>
            <a:r>
              <a:rPr lang="it-IT" sz="1400" dirty="0" smtClean="0"/>
              <a:t>SENSO </a:t>
            </a:r>
            <a:r>
              <a:rPr lang="it-IT" sz="1400" dirty="0" smtClean="0"/>
              <a:t>STEREOGNOSTICO</a:t>
            </a:r>
            <a:br>
              <a:rPr lang="it-IT" sz="1400" dirty="0" smtClean="0"/>
            </a:br>
            <a:r>
              <a:rPr lang="it-IT" sz="1400" dirty="0" err="1"/>
              <a:t>stereognostic</a:t>
            </a:r>
            <a:r>
              <a:rPr lang="it-IT" sz="1400" dirty="0"/>
              <a:t> </a:t>
            </a:r>
            <a:r>
              <a:rPr lang="it-IT" sz="1400" dirty="0" err="1"/>
              <a:t>sense</a:t>
            </a:r>
            <a:r>
              <a:rPr lang="it-IT" sz="1400" dirty="0"/>
              <a:t/>
            </a:r>
            <a:br>
              <a:rPr lang="it-IT" sz="1400" dirty="0"/>
            </a:br>
            <a:endParaRPr lang="it-IT" sz="1400" dirty="0"/>
          </a:p>
        </p:txBody>
      </p:sp>
      <p:sp>
        <p:nvSpPr>
          <p:cNvPr id="9" name="Segnaposto testo 8"/>
          <p:cNvSpPr>
            <a:spLocks noGrp="1"/>
          </p:cNvSpPr>
          <p:nvPr>
            <p:ph type="body" idx="2"/>
          </p:nvPr>
        </p:nvSpPr>
        <p:spPr>
          <a:xfrm>
            <a:off x="1547664" y="5355102"/>
            <a:ext cx="6846528" cy="914400"/>
          </a:xfrm>
        </p:spPr>
        <p:txBody>
          <a:bodyPr>
            <a:normAutofit lnSpcReduction="10000"/>
          </a:bodyPr>
          <a:lstStyle/>
          <a:p>
            <a:pPr algn="ctr"/>
            <a:r>
              <a:rPr lang="it-IT" sz="1400" dirty="0" smtClean="0"/>
              <a:t>IL BAMBINO CONOSCE GLI OGGETTI E ATTRAVERSO LA MANIPOLAZIONE  AL BUIO LI RICONOSCE  E LI NOMINA</a:t>
            </a:r>
            <a:r>
              <a:rPr lang="it-IT" sz="1400" dirty="0" smtClean="0"/>
              <a:t>.</a:t>
            </a:r>
          </a:p>
          <a:p>
            <a:pPr algn="ctr"/>
            <a:r>
              <a:rPr lang="en-US" sz="1400" dirty="0"/>
              <a:t>OBJECTS AND THE CHILD KNOWS THE DARK THROUGH THE HANDLING THEM UNDERSTAND AND APPOINT THEM.</a:t>
            </a:r>
          </a:p>
          <a:p>
            <a:pPr algn="ctr"/>
            <a:endParaRPr lang="it-IT" sz="1400" dirty="0"/>
          </a:p>
        </p:txBody>
      </p:sp>
      <p:pic>
        <p:nvPicPr>
          <p:cNvPr id="10" name="Segnaposto contenuto 9"/>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606550" y="274638"/>
            <a:ext cx="6096000" cy="4572000"/>
          </a:xfrm>
        </p:spPr>
      </p:pic>
    </p:spTree>
    <p:extLst>
      <p:ext uri="{BB962C8B-B14F-4D97-AF65-F5344CB8AC3E}">
        <p14:creationId xmlns:p14="http://schemas.microsoft.com/office/powerpoint/2010/main" val="39496787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a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TotalTime>
  <Words>195</Words>
  <Application>Microsoft Office PowerPoint</Application>
  <PresentationFormat>Presentazione su schermo (4:3)</PresentationFormat>
  <Paragraphs>23</Paragraphs>
  <Slides>9</Slides>
  <Notes>0</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Viale</vt:lpstr>
      <vt:lpstr>Presentazione standard di PowerPoint</vt:lpstr>
      <vt:lpstr>    “ ……..I bambini sono dei messaggi viventi inviati speciali in un mondo che non vedremo”. In questa frase che la Dott.ssa Maria Montessori disse in una delle tante conferenze che Ella teneva, sono racchiuse tutte le perplessità e le speranze che ogni educatore si dovrebbe chiedere nel momento in cui viene a contatto con il mondo dei bambini.  </vt:lpstr>
      <vt:lpstr>Chi è il bambino? Un essere da “ammaestrare” o da far crescere guidandolo nella costruzione delle sue potenzialità, creandogli un ambiente adatto alla sua crescita? “Non è il bambino che si deve adattare all’ambiente, ma è l’ambiente che deve dare spazio alla sua crescita”. Who is the child? A being taught or by guiding the growth in the construction of its potential, creating an environment suitable to its growth? "It is the child who must adapt to the environment, but it is the environment that must give way to its growth." </vt:lpstr>
      <vt:lpstr>Con Maria Montessori ideatrice e fautrice della Pedagogia Scientifica, vi è una introduzione della funzione secolarizzante cognitiva basata sulla scientificità; condanna ogni forma di adultismo e valorizza l’autodisciplina. “Solo organizzando l’ambiente scolastico in funzione del bambino con arredamento apposito e materiale didattico adatto a sviluppare i sensi e l’intelletto, il bambino si autodisciplina e sviluppa le sue potenzialità”. With Maria Montessori creator and advocate of Educational Studies, there is an introduction of the function of secularization based cognitive science, condemns all forms of adult and enhances self-discipline. "Only by organizing the school environment as a function of the child with appropriate furniture and teaching materials suited to developing the senses and the intellect, the child develops self-discipline and its potential. " </vt:lpstr>
      <vt:lpstr>BLOCCO DEGLI INCASTRI  BLOCK OF JOINTS  </vt:lpstr>
      <vt:lpstr>E’ IL MATERIALE CHE GUIDA IL BAMBINO  IS THE MATERIAL THAT GUIDE THE CHILD </vt:lpstr>
      <vt:lpstr>L’ESERCIZIO DELLA MANO ABITUA IL BAMBINO ALL’AUTOCORREZIONE  THE PURSUIT OF HAND ACCUSTOM THE CHILD SELF-CORRECTION </vt:lpstr>
      <vt:lpstr>I BLOCCHI DEGLI INCASTRI ABITUANO I BAMBINI AD ALLENARE L’OCCHIO ALLE DIMENSIONI  JOINTS OF THE BLOCKS TO TRAIN TEACHING CHILDREN EYE SIZE </vt:lpstr>
      <vt:lpstr>SENSO STEREOGNOSTICO stereognostic sense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Francesca</dc:creator>
  <cp:lastModifiedBy>Francesca</cp:lastModifiedBy>
  <cp:revision>29</cp:revision>
  <dcterms:created xsi:type="dcterms:W3CDTF">2012-01-11T17:25:31Z</dcterms:created>
  <dcterms:modified xsi:type="dcterms:W3CDTF">2012-01-27T19:28:39Z</dcterms:modified>
</cp:coreProperties>
</file>